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442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082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54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910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61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3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BGP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Border-LEAF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489" y="1124046"/>
            <a:ext cx="3616910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Edge-LEAF1</a:t>
            </a:r>
          </a:p>
          <a:p>
            <a:r>
              <a:rPr lang="en-US" sz="1050" dirty="0" smtClean="0"/>
              <a:t>router </a:t>
            </a:r>
            <a:r>
              <a:rPr lang="en-US" sz="1050" dirty="0" err="1"/>
              <a:t>bgp</a:t>
            </a:r>
            <a:r>
              <a:rPr lang="en-US" sz="1050" dirty="0"/>
              <a:t> 4200000003</a:t>
            </a:r>
          </a:p>
          <a:p>
            <a:r>
              <a:rPr lang="en-US" sz="1050" dirty="0"/>
              <a:t>   router-id 10.3.253.61</a:t>
            </a:r>
          </a:p>
          <a:p>
            <a:r>
              <a:rPr lang="en-US" sz="1050" dirty="0"/>
              <a:t>   timers </a:t>
            </a:r>
            <a:r>
              <a:rPr lang="en-US" sz="1050" dirty="0" err="1"/>
              <a:t>bgp</a:t>
            </a:r>
            <a:r>
              <a:rPr lang="en-US" sz="1050" dirty="0"/>
              <a:t> 3 9</a:t>
            </a:r>
          </a:p>
          <a:p>
            <a:r>
              <a:rPr lang="en-US" sz="1050" dirty="0"/>
              <a:t>   graceful-restart restart-time 300</a:t>
            </a:r>
          </a:p>
          <a:p>
            <a:r>
              <a:rPr lang="en-US" sz="1050" dirty="0"/>
              <a:t>   maximum-paths 8 </a:t>
            </a:r>
            <a:r>
              <a:rPr lang="en-US" sz="1050" dirty="0" err="1"/>
              <a:t>ecmp</a:t>
            </a:r>
            <a:r>
              <a:rPr lang="en-US" sz="1050" dirty="0"/>
              <a:t> 16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peer group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next-hop-unchanged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update-source Loopback0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err="1"/>
              <a:t>bfd</a:t>
            </a:r>
            <a:endParaRPr lang="en-US" sz="1050" dirty="0"/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err="1"/>
              <a:t>ebgp-multihop</a:t>
            </a:r>
            <a:r>
              <a:rPr lang="en-US" sz="1050" dirty="0"/>
              <a:t> 16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send-community extended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maximum-routes 12000 warning-only</a:t>
            </a:r>
          </a:p>
          <a:p>
            <a:r>
              <a:rPr lang="en-US" sz="1050" dirty="0"/>
              <a:t>   neighbor 10.3.253.50 peer group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neighbor 10.3.253.50 remote-as 4200000000</a:t>
            </a:r>
          </a:p>
          <a:p>
            <a:r>
              <a:rPr lang="en-US" sz="1050" dirty="0"/>
              <a:t>   neighbor 10.3.253.51 peer group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neighbor 10.3.253.51 remote-as 4200000000</a:t>
            </a:r>
          </a:p>
          <a:p>
            <a:r>
              <a:rPr lang="en-US" sz="1050" dirty="0"/>
              <a:t> </a:t>
            </a:r>
          </a:p>
          <a:p>
            <a:r>
              <a:rPr lang="en-US" sz="1050" dirty="0"/>
              <a:t>   address-family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   </a:t>
            </a:r>
            <a:r>
              <a:rPr lang="en-US" sz="1050" dirty="0" err="1"/>
              <a:t>bgp</a:t>
            </a:r>
            <a:r>
              <a:rPr lang="en-US" sz="1050" dirty="0"/>
              <a:t> next-hop-unchanged</a:t>
            </a:r>
          </a:p>
          <a:p>
            <a:r>
              <a:rPr lang="en-US" sz="1050" dirty="0"/>
              <a:t>      neighbor </a:t>
            </a:r>
            <a:r>
              <a:rPr lang="en-US" sz="1050" dirty="0" err="1"/>
              <a:t>evpn</a:t>
            </a:r>
            <a:r>
              <a:rPr lang="en-US" sz="1050" dirty="0"/>
              <a:t> activate</a:t>
            </a:r>
          </a:p>
          <a:p>
            <a:r>
              <a:rPr lang="en-US" sz="1050" dirty="0"/>
              <a:t>      graceful-restart</a:t>
            </a:r>
          </a:p>
          <a:p>
            <a:r>
              <a:rPr lang="en-US" sz="1050" dirty="0"/>
              <a:t>   </a:t>
            </a:r>
          </a:p>
          <a:p>
            <a:r>
              <a:rPr lang="en-US" sz="1050" dirty="0"/>
              <a:t>   address-family ipv4</a:t>
            </a:r>
          </a:p>
          <a:p>
            <a:r>
              <a:rPr lang="en-US" sz="1050" dirty="0"/>
              <a:t>      no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smtClean="0"/>
              <a:t>activate</a:t>
            </a:r>
          </a:p>
          <a:p>
            <a:endParaRPr lang="en-US" sz="1050" dirty="0"/>
          </a:p>
          <a:p>
            <a:r>
              <a:rPr lang="en-US" sz="1050" dirty="0"/>
              <a:t>   </a:t>
            </a:r>
            <a:r>
              <a:rPr lang="en-US" sz="1050" dirty="0" err="1"/>
              <a:t>vrf</a:t>
            </a:r>
            <a:r>
              <a:rPr lang="en-US" sz="1050" dirty="0"/>
              <a:t> NET</a:t>
            </a:r>
          </a:p>
          <a:p>
            <a:r>
              <a:rPr lang="en-US" sz="1050" dirty="0"/>
              <a:t>      </a:t>
            </a:r>
            <a:r>
              <a:rPr lang="en-US" sz="1050" dirty="0" err="1"/>
              <a:t>rd</a:t>
            </a:r>
            <a:r>
              <a:rPr lang="en-US" sz="1050" dirty="0"/>
              <a:t> 10.3.253.61:29999</a:t>
            </a:r>
          </a:p>
          <a:p>
            <a:r>
              <a:rPr lang="en-US" sz="1050" dirty="0"/>
              <a:t>      route-target import </a:t>
            </a:r>
            <a:r>
              <a:rPr lang="en-US" sz="1050" dirty="0" err="1"/>
              <a:t>evpn</a:t>
            </a:r>
            <a:r>
              <a:rPr lang="en-US" sz="1050" dirty="0"/>
              <a:t> 4200000001:29999</a:t>
            </a:r>
          </a:p>
          <a:p>
            <a:r>
              <a:rPr lang="en-US" sz="1050" dirty="0"/>
              <a:t>      route-target import </a:t>
            </a:r>
            <a:r>
              <a:rPr lang="en-US" sz="1050" dirty="0" err="1"/>
              <a:t>evpn</a:t>
            </a:r>
            <a:r>
              <a:rPr lang="en-US" sz="1050" dirty="0"/>
              <a:t> 4200000003:30000</a:t>
            </a:r>
          </a:p>
          <a:p>
            <a:r>
              <a:rPr lang="en-US" sz="1050" dirty="0"/>
              <a:t>      route-target export </a:t>
            </a:r>
            <a:r>
              <a:rPr lang="en-US" sz="1050" dirty="0" err="1"/>
              <a:t>evpn</a:t>
            </a:r>
            <a:r>
              <a:rPr lang="en-US" sz="1050" dirty="0"/>
              <a:t> 4200000001:29999</a:t>
            </a:r>
          </a:p>
          <a:p>
            <a:r>
              <a:rPr lang="en-US" sz="1050" dirty="0"/>
              <a:t>      route-target export </a:t>
            </a:r>
            <a:r>
              <a:rPr lang="en-US" sz="1050" dirty="0" err="1"/>
              <a:t>evpn</a:t>
            </a:r>
            <a:r>
              <a:rPr lang="en-US" sz="1050" dirty="0"/>
              <a:t> 4200000003:30000</a:t>
            </a:r>
          </a:p>
          <a:p>
            <a:r>
              <a:rPr lang="en-US" sz="1050" dirty="0"/>
              <a:t>      neighbor 10.110.254.251 remote-as 65500</a:t>
            </a:r>
          </a:p>
          <a:p>
            <a:r>
              <a:rPr lang="en-US" sz="1050" dirty="0"/>
              <a:t>      redistribute connected</a:t>
            </a:r>
            <a:endParaRPr lang="ru-RU" sz="105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017888" y="1124046"/>
            <a:ext cx="3714562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Edge-LEAF2</a:t>
            </a:r>
            <a:endParaRPr lang="en-US" sz="1050" dirty="0"/>
          </a:p>
          <a:p>
            <a:r>
              <a:rPr lang="ru-RU" sz="1050" dirty="0" err="1" smtClean="0"/>
              <a:t>router</a:t>
            </a:r>
            <a:r>
              <a:rPr lang="ru-RU" sz="1050" dirty="0" smtClean="0"/>
              <a:t> </a:t>
            </a:r>
            <a:r>
              <a:rPr lang="ru-RU" sz="1050" dirty="0" err="1"/>
              <a:t>bgp</a:t>
            </a:r>
            <a:r>
              <a:rPr lang="ru-RU" sz="1050" dirty="0"/>
              <a:t> 4200000003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router-id</a:t>
            </a:r>
            <a:r>
              <a:rPr lang="ru-RU" sz="1050" dirty="0"/>
              <a:t> 10.3.253.60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timers</a:t>
            </a:r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3 9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maximum-paths</a:t>
            </a:r>
            <a:r>
              <a:rPr lang="ru-RU" sz="1050" dirty="0"/>
              <a:t> 8 </a:t>
            </a:r>
            <a:r>
              <a:rPr lang="ru-RU" sz="1050" dirty="0" err="1"/>
              <a:t>ecmp</a:t>
            </a:r>
            <a:r>
              <a:rPr lang="ru-RU" sz="1050" dirty="0"/>
              <a:t> 16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next-hop-unchanged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update-source</a:t>
            </a:r>
            <a:r>
              <a:rPr lang="ru-RU" sz="1050" dirty="0"/>
              <a:t> Loopback0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bfd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ebgp-multihop</a:t>
            </a:r>
            <a:r>
              <a:rPr lang="ru-RU" sz="1050" dirty="0"/>
              <a:t> 16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send-community</a:t>
            </a:r>
            <a:r>
              <a:rPr lang="ru-RU" sz="1050" dirty="0"/>
              <a:t> </a:t>
            </a:r>
            <a:r>
              <a:rPr lang="ru-RU" sz="1050" dirty="0" err="1"/>
              <a:t>extended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maximum-routes</a:t>
            </a:r>
            <a:r>
              <a:rPr lang="ru-RU" sz="1050" dirty="0"/>
              <a:t> 12000 </a:t>
            </a:r>
            <a:r>
              <a:rPr lang="ru-RU" sz="1050" dirty="0" err="1"/>
              <a:t>warning-only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10.3.253.50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10.3.253.50 </a:t>
            </a:r>
            <a:r>
              <a:rPr lang="ru-RU" sz="1050" dirty="0" err="1"/>
              <a:t>remote-as</a:t>
            </a:r>
            <a:r>
              <a:rPr lang="ru-RU" sz="1050" dirty="0"/>
              <a:t> 4200000000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10.3.253.51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10.3.253.51 </a:t>
            </a:r>
            <a:r>
              <a:rPr lang="ru-RU" sz="1050" dirty="0" err="1"/>
              <a:t>remote-as</a:t>
            </a:r>
            <a:r>
              <a:rPr lang="ru-RU" sz="1050" dirty="0"/>
              <a:t> 4200000000</a:t>
            </a:r>
          </a:p>
          <a:p>
            <a:r>
              <a:rPr lang="ru-RU" sz="1050" dirty="0"/>
              <a:t>   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address-family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bgp</a:t>
            </a:r>
            <a:r>
              <a:rPr lang="ru-RU" sz="1050" dirty="0"/>
              <a:t> </a:t>
            </a:r>
            <a:r>
              <a:rPr lang="ru-RU" sz="1050" dirty="0" err="1"/>
              <a:t>next-hop-unchanged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activate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graceful-restart</a:t>
            </a:r>
            <a:endParaRPr lang="ru-RU" sz="1050" dirty="0"/>
          </a:p>
          <a:p>
            <a:r>
              <a:rPr lang="ru-RU" sz="1050" dirty="0"/>
              <a:t>   </a:t>
            </a:r>
          </a:p>
          <a:p>
            <a:r>
              <a:rPr lang="ru-RU" sz="1050" dirty="0"/>
              <a:t>   </a:t>
            </a:r>
            <a:r>
              <a:rPr lang="ru-RU" sz="1050" dirty="0" err="1" smtClean="0"/>
              <a:t>address-family</a:t>
            </a:r>
            <a:r>
              <a:rPr lang="ru-RU" sz="1050" dirty="0" smtClean="0"/>
              <a:t> </a:t>
            </a:r>
            <a:r>
              <a:rPr lang="ru-RU" sz="1050" dirty="0"/>
              <a:t>ipv4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activate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 smtClean="0"/>
              <a:t>graceful-restart</a:t>
            </a:r>
            <a:endParaRPr lang="en-US" sz="1050" dirty="0" smtClean="0"/>
          </a:p>
          <a:p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vrf</a:t>
            </a:r>
            <a:r>
              <a:rPr lang="ru-RU" sz="1050" dirty="0"/>
              <a:t> NET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rd</a:t>
            </a:r>
            <a:r>
              <a:rPr lang="ru-RU" sz="1050" dirty="0"/>
              <a:t> 10.3.253.60:29999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import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4200000001:29999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import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4200000003:30000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export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4200000001:29999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export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4200000003:30000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neighbor</a:t>
            </a:r>
            <a:r>
              <a:rPr lang="ru-RU" sz="1050" dirty="0"/>
              <a:t> 10.110.254.251 </a:t>
            </a:r>
            <a:r>
              <a:rPr lang="ru-RU" sz="1050" dirty="0" err="1"/>
              <a:t>remote-as</a:t>
            </a:r>
            <a:r>
              <a:rPr lang="ru-RU" sz="1050" dirty="0"/>
              <a:t> 65500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redistribute</a:t>
            </a:r>
            <a:r>
              <a:rPr lang="ru-RU" sz="1050" dirty="0"/>
              <a:t> </a:t>
            </a:r>
            <a:r>
              <a:rPr lang="ru-RU" sz="1050" dirty="0" err="1"/>
              <a:t>connected</a:t>
            </a:r>
            <a:endParaRPr lang="ru-RU" sz="105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26026" y="1230751"/>
            <a:ext cx="34238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/>
              <a:t>Border_DCI</a:t>
            </a:r>
            <a:endParaRPr lang="en-US" sz="1050" dirty="0" smtClean="0"/>
          </a:p>
          <a:p>
            <a:r>
              <a:rPr lang="ru-RU" sz="1050" dirty="0" err="1" smtClean="0"/>
              <a:t>interface</a:t>
            </a:r>
            <a:r>
              <a:rPr lang="ru-RU" sz="1050" dirty="0" smtClean="0"/>
              <a:t> </a:t>
            </a:r>
            <a:r>
              <a:rPr lang="ru-RU" sz="1050" dirty="0"/>
              <a:t>Ethernet0/0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r>
              <a:rPr lang="ru-RU" sz="1050" dirty="0"/>
              <a:t> 10.110.254.251 255.255.255.254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Ethernet0/1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r>
              <a:rPr lang="ru-RU" sz="1050" dirty="0"/>
              <a:t> 10.110.254.253 255.255.255.254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Ethernet0/2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shutdown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Ethernet0/3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shutdown</a:t>
            </a:r>
            <a:r>
              <a:rPr lang="ru-RU" sz="1050" dirty="0"/>
              <a:t> 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router</a:t>
            </a:r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65500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</a:t>
            </a:r>
            <a:r>
              <a:rPr lang="ru-RU" sz="1050" dirty="0" err="1"/>
              <a:t>log-neighbor-changes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network</a:t>
            </a:r>
            <a:r>
              <a:rPr lang="ru-RU" sz="1050" dirty="0"/>
              <a:t> 10.110.2.1 </a:t>
            </a:r>
            <a:r>
              <a:rPr lang="ru-RU" sz="1050" dirty="0" err="1"/>
              <a:t>mask</a:t>
            </a:r>
            <a:r>
              <a:rPr lang="ru-RU" sz="1050" dirty="0"/>
              <a:t> 255.255.255.255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10.110.254.250 </a:t>
            </a:r>
            <a:r>
              <a:rPr lang="ru-RU" sz="1050" dirty="0" err="1"/>
              <a:t>remote-as</a:t>
            </a:r>
            <a:r>
              <a:rPr lang="ru-RU" sz="1050" dirty="0"/>
              <a:t> 4200000003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10.110.254.252 </a:t>
            </a:r>
            <a:r>
              <a:rPr lang="ru-RU" sz="1050" dirty="0" err="1"/>
              <a:t>remote-as</a:t>
            </a:r>
            <a:r>
              <a:rPr lang="ru-RU" sz="1050" dirty="0"/>
              <a:t> 4200000003</a:t>
            </a:r>
          </a:p>
        </p:txBody>
      </p:sp>
    </p:spTree>
    <p:extLst>
      <p:ext uri="{BB962C8B-B14F-4D97-AF65-F5344CB8AC3E}">
        <p14:creationId xmlns:p14="http://schemas.microsoft.com/office/powerpoint/2010/main" val="247508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М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lag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Border-LEAF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489" y="1124046"/>
            <a:ext cx="4460288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Edge-LEAF1</a:t>
            </a:r>
          </a:p>
          <a:p>
            <a:r>
              <a:rPr lang="en-US" sz="1100" dirty="0" err="1"/>
              <a:t>vrf</a:t>
            </a:r>
            <a:r>
              <a:rPr lang="en-US" sz="1100" dirty="0"/>
              <a:t> instance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/>
              <a:t>interface Port-Channel1000</a:t>
            </a:r>
          </a:p>
          <a:p>
            <a:r>
              <a:rPr lang="en-US" sz="1100" dirty="0"/>
              <a:t>   description </a:t>
            </a:r>
            <a:r>
              <a:rPr lang="en-US" sz="1100" dirty="0" err="1"/>
              <a:t>Mlag</a:t>
            </a:r>
            <a:r>
              <a:rPr lang="en-US" sz="1100" dirty="0"/>
              <a:t>-Peer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mode trunk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trunk group </a:t>
            </a:r>
            <a:r>
              <a:rPr lang="en-US" sz="1100" dirty="0" smtClean="0"/>
              <a:t>PEER-LINK</a:t>
            </a:r>
          </a:p>
          <a:p>
            <a:endParaRPr lang="en-US" sz="1100" dirty="0" smtClean="0"/>
          </a:p>
          <a:p>
            <a:r>
              <a:rPr lang="en-US" sz="1100" dirty="0"/>
              <a:t>interface Ethernet6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switchport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10.3.254.240/31</a:t>
            </a:r>
          </a:p>
          <a:p>
            <a:endParaRPr lang="en-US" sz="1100" dirty="0"/>
          </a:p>
          <a:p>
            <a:r>
              <a:rPr lang="en-US" sz="1100" dirty="0" smtClean="0"/>
              <a:t>interface </a:t>
            </a:r>
            <a:r>
              <a:rPr lang="en-US" sz="1100" dirty="0"/>
              <a:t>Ethernet7</a:t>
            </a:r>
          </a:p>
          <a:p>
            <a:r>
              <a:rPr lang="en-US" sz="1100" dirty="0"/>
              <a:t>   channel-group 1000 mode active</a:t>
            </a:r>
          </a:p>
          <a:p>
            <a:endParaRPr lang="en-US" sz="1100" dirty="0"/>
          </a:p>
          <a:p>
            <a:r>
              <a:rPr lang="en-US" sz="1100" dirty="0"/>
              <a:t>interface Ethernet8</a:t>
            </a:r>
          </a:p>
          <a:p>
            <a:r>
              <a:rPr lang="en-US" sz="1100" dirty="0"/>
              <a:t>   channel-group 1000 mode </a:t>
            </a:r>
            <a:r>
              <a:rPr lang="en-US" sz="1100" dirty="0" err="1"/>
              <a:t>activeinterface</a:t>
            </a:r>
            <a:r>
              <a:rPr lang="en-US" sz="1100" dirty="0"/>
              <a:t> Vlan4093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autostate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10.3.254.248/31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</a:t>
            </a:r>
            <a:r>
              <a:rPr lang="en-US" sz="1100" dirty="0" err="1"/>
              <a:t>ospf</a:t>
            </a:r>
            <a:r>
              <a:rPr lang="en-US" sz="1100" dirty="0"/>
              <a:t> area 0.0.0.0</a:t>
            </a:r>
            <a:endParaRPr lang="en-US" sz="1100" dirty="0" smtClean="0"/>
          </a:p>
          <a:p>
            <a:r>
              <a:rPr lang="en-US" sz="1050" dirty="0" err="1"/>
              <a:t>ip</a:t>
            </a:r>
            <a:r>
              <a:rPr lang="en-US" sz="1050" dirty="0"/>
              <a:t> routing </a:t>
            </a:r>
            <a:r>
              <a:rPr lang="en-US" sz="1050" dirty="0" err="1"/>
              <a:t>vrf</a:t>
            </a:r>
            <a:r>
              <a:rPr lang="en-US" sz="1050" dirty="0"/>
              <a:t> </a:t>
            </a:r>
            <a:r>
              <a:rPr lang="en-US" sz="1050" dirty="0" err="1"/>
              <a:t>mlag</a:t>
            </a:r>
            <a:r>
              <a:rPr lang="en-US" sz="1050" dirty="0"/>
              <a:t>-keep-alive</a:t>
            </a:r>
          </a:p>
          <a:p>
            <a:endParaRPr lang="en-US" sz="1050" dirty="0"/>
          </a:p>
          <a:p>
            <a:r>
              <a:rPr lang="en-US" sz="1050" dirty="0" err="1"/>
              <a:t>mlag</a:t>
            </a:r>
            <a:r>
              <a:rPr lang="en-US" sz="1050" dirty="0"/>
              <a:t> configuration</a:t>
            </a:r>
          </a:p>
          <a:p>
            <a:r>
              <a:rPr lang="en-US" sz="1050" dirty="0"/>
              <a:t>   domain-id </a:t>
            </a:r>
            <a:r>
              <a:rPr lang="en-US" sz="1050" dirty="0" err="1"/>
              <a:t>Border_to_another</a:t>
            </a:r>
            <a:endParaRPr lang="en-US" sz="1050" dirty="0"/>
          </a:p>
          <a:p>
            <a:r>
              <a:rPr lang="en-US" sz="1050" dirty="0"/>
              <a:t>   local-interface Vlan4093</a:t>
            </a:r>
          </a:p>
          <a:p>
            <a:r>
              <a:rPr lang="en-US" sz="1050" dirty="0"/>
              <a:t>   peer-address 10.3.254.249</a:t>
            </a:r>
          </a:p>
          <a:p>
            <a:r>
              <a:rPr lang="en-US" sz="1050" dirty="0"/>
              <a:t>   peer-address heartbeat 10.3.254.241 </a:t>
            </a:r>
            <a:r>
              <a:rPr lang="en-US" sz="1050" dirty="0" err="1"/>
              <a:t>vrf</a:t>
            </a:r>
            <a:r>
              <a:rPr lang="en-US" sz="1050" dirty="0"/>
              <a:t> </a:t>
            </a:r>
            <a:r>
              <a:rPr lang="en-US" sz="1050" dirty="0" err="1"/>
              <a:t>mlag</a:t>
            </a:r>
            <a:r>
              <a:rPr lang="en-US" sz="1050" dirty="0"/>
              <a:t>-keep-alive</a:t>
            </a:r>
          </a:p>
          <a:p>
            <a:r>
              <a:rPr lang="en-US" sz="1050" dirty="0"/>
              <a:t>   peer-link Port-Channel1000</a:t>
            </a:r>
          </a:p>
          <a:p>
            <a:r>
              <a:rPr lang="en-US" sz="1050" dirty="0"/>
              <a:t>   dual-primary detection delay 10 action </a:t>
            </a:r>
            <a:r>
              <a:rPr lang="en-US" sz="1050" dirty="0" err="1"/>
              <a:t>errdisable</a:t>
            </a:r>
            <a:r>
              <a:rPr lang="en-US" sz="1050" dirty="0"/>
              <a:t> all-interfaces</a:t>
            </a:r>
          </a:p>
          <a:p>
            <a:r>
              <a:rPr lang="en-US" sz="1050" dirty="0"/>
              <a:t>   reload-delay </a:t>
            </a:r>
            <a:r>
              <a:rPr lang="en-US" sz="1050" dirty="0" err="1"/>
              <a:t>mlag</a:t>
            </a:r>
            <a:r>
              <a:rPr lang="en-US" sz="1050" dirty="0"/>
              <a:t> 60</a:t>
            </a:r>
          </a:p>
          <a:p>
            <a:r>
              <a:rPr lang="en-US" sz="1050" dirty="0"/>
              <a:t>   reload-delay non-</a:t>
            </a:r>
            <a:r>
              <a:rPr lang="en-US" sz="1050" dirty="0" err="1"/>
              <a:t>mlag</a:t>
            </a:r>
            <a:r>
              <a:rPr lang="en-US" sz="1050" dirty="0"/>
              <a:t> 30</a:t>
            </a:r>
            <a:endParaRPr lang="ru-RU" sz="10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054" y="1124046"/>
            <a:ext cx="42760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Edge-LEAF2</a:t>
            </a:r>
            <a:endParaRPr lang="en-US" sz="1100" dirty="0"/>
          </a:p>
          <a:p>
            <a:r>
              <a:rPr lang="en-US" sz="1100" dirty="0" err="1"/>
              <a:t>vrf</a:t>
            </a:r>
            <a:r>
              <a:rPr lang="en-US" sz="1100" dirty="0"/>
              <a:t> instance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/>
              <a:t>interface Port-Channel1000</a:t>
            </a:r>
          </a:p>
          <a:p>
            <a:r>
              <a:rPr lang="en-US" sz="1100" dirty="0"/>
              <a:t>   description </a:t>
            </a:r>
            <a:r>
              <a:rPr lang="en-US" sz="1100" dirty="0" err="1"/>
              <a:t>Mlag</a:t>
            </a:r>
            <a:r>
              <a:rPr lang="en-US" sz="1100" dirty="0"/>
              <a:t>-Peer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mode trunk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trunk group PEER-LINK</a:t>
            </a:r>
          </a:p>
          <a:p>
            <a:endParaRPr lang="en-US" sz="1100" dirty="0"/>
          </a:p>
          <a:p>
            <a:r>
              <a:rPr lang="en-US" sz="1100" dirty="0"/>
              <a:t>interface Ethernet6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switchport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</a:t>
            </a:r>
            <a:r>
              <a:rPr lang="en-US" sz="1100" dirty="0" smtClean="0"/>
              <a:t>10.3.254.241/31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interface Ethernet7</a:t>
            </a:r>
          </a:p>
          <a:p>
            <a:r>
              <a:rPr lang="en-US" sz="1100" dirty="0"/>
              <a:t>   channel-group 1000 mode active</a:t>
            </a:r>
          </a:p>
          <a:p>
            <a:endParaRPr lang="en-US" sz="1100" dirty="0"/>
          </a:p>
          <a:p>
            <a:r>
              <a:rPr lang="en-US" sz="1100" dirty="0"/>
              <a:t>interface Ethernet8</a:t>
            </a:r>
          </a:p>
          <a:p>
            <a:r>
              <a:rPr lang="en-US" sz="1100" dirty="0"/>
              <a:t>   channel-group 1000 mode </a:t>
            </a:r>
            <a:r>
              <a:rPr lang="en-US" sz="1100" dirty="0" err="1"/>
              <a:t>activeinterface</a:t>
            </a:r>
            <a:r>
              <a:rPr lang="en-US" sz="1100" dirty="0"/>
              <a:t> Vlan4093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autostate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</a:t>
            </a:r>
            <a:r>
              <a:rPr lang="en-US" sz="1100" dirty="0" smtClean="0"/>
              <a:t>10.3.254.249/31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</a:t>
            </a:r>
            <a:r>
              <a:rPr lang="en-US" sz="1100" dirty="0" err="1"/>
              <a:t>ospf</a:t>
            </a:r>
            <a:r>
              <a:rPr lang="en-US" sz="1100" dirty="0"/>
              <a:t> area 0.0.0.0</a:t>
            </a:r>
          </a:p>
          <a:p>
            <a:r>
              <a:rPr lang="en-US" sz="1100" dirty="0" err="1"/>
              <a:t>ip</a:t>
            </a:r>
            <a:r>
              <a:rPr lang="en-US" sz="1100" dirty="0"/>
              <a:t> routing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 err="1"/>
              <a:t>mlag</a:t>
            </a:r>
            <a:r>
              <a:rPr lang="en-US" sz="1100" dirty="0"/>
              <a:t> configuration</a:t>
            </a:r>
          </a:p>
          <a:p>
            <a:r>
              <a:rPr lang="en-US" sz="1100" dirty="0"/>
              <a:t>   domain-id </a:t>
            </a:r>
            <a:r>
              <a:rPr lang="en-US" sz="1100" dirty="0" err="1"/>
              <a:t>Border_to_another</a:t>
            </a:r>
            <a:endParaRPr lang="en-US" sz="1100" dirty="0"/>
          </a:p>
          <a:p>
            <a:r>
              <a:rPr lang="en-US" sz="1100" dirty="0"/>
              <a:t>   local-interface Vlan4093</a:t>
            </a:r>
          </a:p>
          <a:p>
            <a:r>
              <a:rPr lang="en-US" sz="1100" dirty="0"/>
              <a:t>   peer-address </a:t>
            </a:r>
            <a:r>
              <a:rPr lang="en-US" sz="1100" dirty="0" smtClean="0"/>
              <a:t>10.3.254.248</a:t>
            </a:r>
            <a:endParaRPr lang="en-US" sz="1100" dirty="0"/>
          </a:p>
          <a:p>
            <a:r>
              <a:rPr lang="en-US" sz="1100" dirty="0"/>
              <a:t>   peer-address heartbeat </a:t>
            </a:r>
            <a:r>
              <a:rPr lang="en-US" sz="1100" dirty="0" smtClean="0"/>
              <a:t>10.3.254.240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peer-link Port-Channel1000</a:t>
            </a:r>
          </a:p>
          <a:p>
            <a:r>
              <a:rPr lang="en-US" sz="1100" dirty="0"/>
              <a:t>   dual-primary detection delay 10 action </a:t>
            </a:r>
            <a:r>
              <a:rPr lang="en-US" sz="1100" dirty="0" err="1"/>
              <a:t>errdisable</a:t>
            </a:r>
            <a:r>
              <a:rPr lang="en-US" sz="1100" dirty="0"/>
              <a:t> all-interfaces</a:t>
            </a:r>
          </a:p>
          <a:p>
            <a:r>
              <a:rPr lang="en-US" sz="1100" dirty="0"/>
              <a:t>   reload-delay </a:t>
            </a:r>
            <a:r>
              <a:rPr lang="en-US" sz="1100" dirty="0" err="1"/>
              <a:t>mlag</a:t>
            </a:r>
            <a:r>
              <a:rPr lang="en-US" sz="1100" dirty="0"/>
              <a:t> 60</a:t>
            </a:r>
          </a:p>
          <a:p>
            <a:r>
              <a:rPr lang="en-US" sz="1100" dirty="0"/>
              <a:t>   reload-delay non-</a:t>
            </a:r>
            <a:r>
              <a:rPr lang="en-US" sz="1100" dirty="0" err="1"/>
              <a:t>mlag</a:t>
            </a:r>
            <a:r>
              <a:rPr lang="en-US" sz="1100" dirty="0"/>
              <a:t> 30</a:t>
            </a:r>
            <a:endParaRPr lang="ru-RU" sz="11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99900" y="1096922"/>
            <a:ext cx="43204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MLAG </a:t>
            </a:r>
            <a:r>
              <a:rPr lang="ru-RU" dirty="0" err="1"/>
              <a:t>Configuration</a:t>
            </a:r>
            <a:r>
              <a:rPr lang="ru-RU" dirty="0"/>
              <a:t>:              </a:t>
            </a:r>
          </a:p>
          <a:p>
            <a:r>
              <a:rPr lang="ru-RU" dirty="0" err="1"/>
              <a:t>domain-id</a:t>
            </a:r>
            <a:r>
              <a:rPr lang="ru-RU" dirty="0"/>
              <a:t>                          :   </a:t>
            </a:r>
            <a:r>
              <a:rPr lang="ru-RU" dirty="0" err="1"/>
              <a:t>Border_to_another</a:t>
            </a:r>
            <a:endParaRPr lang="ru-RU" dirty="0"/>
          </a:p>
          <a:p>
            <a:r>
              <a:rPr lang="ru-RU" dirty="0" err="1"/>
              <a:t>local-interface</a:t>
            </a:r>
            <a:r>
              <a:rPr lang="ru-RU" dirty="0"/>
              <a:t>                    :            Vlan4093</a:t>
            </a:r>
          </a:p>
          <a:p>
            <a:r>
              <a:rPr lang="ru-RU" dirty="0" err="1"/>
              <a:t>peer-address</a:t>
            </a:r>
            <a:r>
              <a:rPr lang="ru-RU" dirty="0"/>
              <a:t>                       :        10.3.254.249</a:t>
            </a:r>
          </a:p>
          <a:p>
            <a:r>
              <a:rPr lang="ru-RU" dirty="0" err="1"/>
              <a:t>peer-link</a:t>
            </a:r>
            <a:r>
              <a:rPr lang="ru-RU" dirty="0"/>
              <a:t>                          :    Port-Channel1000</a:t>
            </a:r>
          </a:p>
          <a:p>
            <a:r>
              <a:rPr lang="ru-RU" dirty="0" err="1"/>
              <a:t>hb-peer-address</a:t>
            </a:r>
            <a:r>
              <a:rPr lang="ru-RU" dirty="0"/>
              <a:t>                    :        10.3.254.241</a:t>
            </a:r>
          </a:p>
          <a:p>
            <a:r>
              <a:rPr lang="ru-RU" dirty="0" err="1"/>
              <a:t>hb-peer-vrf</a:t>
            </a:r>
            <a:r>
              <a:rPr lang="ru-RU" dirty="0"/>
              <a:t>                        :     </a:t>
            </a:r>
            <a:r>
              <a:rPr lang="ru-RU" dirty="0" err="1"/>
              <a:t>mlag-keep-alive</a:t>
            </a:r>
            <a:endParaRPr lang="ru-RU" dirty="0"/>
          </a:p>
          <a:p>
            <a:r>
              <a:rPr lang="ru-RU" dirty="0" err="1"/>
              <a:t>peer-config</a:t>
            </a:r>
            <a:r>
              <a:rPr lang="ru-RU" dirty="0"/>
              <a:t>                        :          </a:t>
            </a:r>
            <a:r>
              <a:rPr lang="ru-RU" dirty="0" err="1"/>
              <a:t>consistent</a:t>
            </a:r>
            <a:endParaRPr lang="ru-RU" dirty="0"/>
          </a:p>
          <a:p>
            <a:r>
              <a:rPr lang="ru-RU" dirty="0"/>
              <a:t>                                                       </a:t>
            </a:r>
          </a:p>
          <a:p>
            <a:r>
              <a:rPr lang="ru-RU" dirty="0"/>
              <a:t>MLAG </a:t>
            </a:r>
            <a:r>
              <a:rPr lang="ru-RU" dirty="0" err="1"/>
              <a:t>Status</a:t>
            </a:r>
            <a:r>
              <a:rPr lang="ru-RU" dirty="0"/>
              <a:t>:                     </a:t>
            </a:r>
          </a:p>
          <a:p>
            <a:r>
              <a:rPr lang="ru-RU" dirty="0" err="1"/>
              <a:t>state</a:t>
            </a:r>
            <a:r>
              <a:rPr lang="ru-RU" dirty="0"/>
              <a:t>                              :              </a:t>
            </a:r>
            <a:r>
              <a:rPr lang="ru-RU" dirty="0" err="1"/>
              <a:t>Active</a:t>
            </a:r>
            <a:endParaRPr lang="ru-RU" dirty="0"/>
          </a:p>
          <a:p>
            <a:r>
              <a:rPr lang="ru-RU" dirty="0" err="1"/>
              <a:t>negotiation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:           </a:t>
            </a:r>
            <a:r>
              <a:rPr lang="ru-RU" dirty="0" err="1"/>
              <a:t>Connected</a:t>
            </a:r>
            <a:endParaRPr lang="ru-RU" dirty="0"/>
          </a:p>
          <a:p>
            <a:r>
              <a:rPr lang="ru-RU" dirty="0" err="1"/>
              <a:t>peer-link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  :                  </a:t>
            </a:r>
            <a:r>
              <a:rPr lang="ru-RU" dirty="0" err="1"/>
              <a:t>Up</a:t>
            </a:r>
            <a:endParaRPr lang="ru-RU" dirty="0"/>
          </a:p>
          <a:p>
            <a:r>
              <a:rPr lang="ru-RU" dirty="0" err="1"/>
              <a:t>local-int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  :                  </a:t>
            </a:r>
            <a:r>
              <a:rPr lang="ru-RU" dirty="0" err="1"/>
              <a:t>Up</a:t>
            </a:r>
            <a:endParaRPr lang="ru-RU" dirty="0"/>
          </a:p>
          <a:p>
            <a:r>
              <a:rPr lang="ru-RU" dirty="0" err="1"/>
              <a:t>system-id</a:t>
            </a:r>
            <a:r>
              <a:rPr lang="ru-RU" dirty="0"/>
              <a:t>                          :   02:00:0c:7a:e3:af</a:t>
            </a:r>
          </a:p>
          <a:p>
            <a:r>
              <a:rPr lang="ru-RU" dirty="0" err="1"/>
              <a:t>dual-primary</a:t>
            </a:r>
            <a:r>
              <a:rPr lang="ru-RU" dirty="0"/>
              <a:t> </a:t>
            </a:r>
            <a:r>
              <a:rPr lang="ru-RU" dirty="0" err="1"/>
              <a:t>detection</a:t>
            </a:r>
            <a:r>
              <a:rPr lang="ru-RU" dirty="0"/>
              <a:t>             :          </a:t>
            </a:r>
            <a:r>
              <a:rPr lang="ru-RU" dirty="0" err="1"/>
              <a:t>Configured</a:t>
            </a:r>
            <a:endParaRPr lang="ru-RU" dirty="0"/>
          </a:p>
          <a:p>
            <a:r>
              <a:rPr lang="ru-RU" dirty="0" err="1"/>
              <a:t>dual-primary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errdisabled</a:t>
            </a:r>
            <a:r>
              <a:rPr lang="ru-RU" dirty="0"/>
              <a:t> :               </a:t>
            </a:r>
            <a:r>
              <a:rPr lang="ru-RU" dirty="0" err="1"/>
              <a:t>False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11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 </a:t>
            </a:r>
            <a:r>
              <a:rPr lang="en-US" sz="32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EVPN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76366" y="1225868"/>
            <a:ext cx="31660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Edge-Leaf1#sh </a:t>
            </a:r>
            <a:r>
              <a:rPr lang="ru-RU" dirty="0" err="1"/>
              <a:t>vxlan</a:t>
            </a:r>
            <a:r>
              <a:rPr lang="ru-RU" dirty="0"/>
              <a:t> </a:t>
            </a:r>
            <a:r>
              <a:rPr lang="ru-RU" dirty="0" err="1"/>
              <a:t>vtep</a:t>
            </a:r>
            <a:r>
              <a:rPr lang="ru-RU" dirty="0"/>
              <a:t> </a:t>
            </a:r>
          </a:p>
          <a:p>
            <a:r>
              <a:rPr lang="ru-RU" dirty="0" err="1"/>
              <a:t>Remote</a:t>
            </a:r>
            <a:r>
              <a:rPr lang="ru-RU" dirty="0"/>
              <a:t> VTEPS </a:t>
            </a:r>
            <a:r>
              <a:rPr lang="ru-RU" dirty="0" err="1"/>
              <a:t>for</a:t>
            </a:r>
            <a:r>
              <a:rPr lang="ru-RU" dirty="0"/>
              <a:t> Vxlan1:</a:t>
            </a:r>
          </a:p>
          <a:p>
            <a:endParaRPr lang="ru-RU" dirty="0"/>
          </a:p>
          <a:p>
            <a:r>
              <a:rPr lang="ru-RU" dirty="0"/>
              <a:t>VTEP               </a:t>
            </a:r>
            <a:r>
              <a:rPr lang="ru-RU" dirty="0" err="1"/>
              <a:t>Tunnel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(s)</a:t>
            </a:r>
          </a:p>
          <a:p>
            <a:r>
              <a:rPr lang="ru-RU" dirty="0"/>
              <a:t>------------------ --------------</a:t>
            </a:r>
          </a:p>
          <a:p>
            <a:r>
              <a:rPr lang="ru-RU" dirty="0"/>
              <a:t>10.3.255.180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10.3.255.181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10.3.255.192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endParaRPr lang="ru-RU" dirty="0"/>
          </a:p>
          <a:p>
            <a:r>
              <a:rPr lang="ru-RU" dirty="0" err="1"/>
              <a:t>Total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remote</a:t>
            </a:r>
            <a:r>
              <a:rPr lang="ru-RU" dirty="0"/>
              <a:t> VTEPS:  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903651" y="1374988"/>
            <a:ext cx="344453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Edge-LEAF2(</a:t>
            </a:r>
            <a:r>
              <a:rPr lang="ru-RU" dirty="0" err="1"/>
              <a:t>config</a:t>
            </a:r>
            <a:r>
              <a:rPr lang="ru-RU" dirty="0"/>
              <a:t>)#</a:t>
            </a:r>
            <a:r>
              <a:rPr lang="ru-RU" dirty="0" err="1"/>
              <a:t>sh</a:t>
            </a:r>
            <a:r>
              <a:rPr lang="ru-RU" dirty="0"/>
              <a:t> </a:t>
            </a:r>
            <a:r>
              <a:rPr lang="ru-RU" dirty="0" err="1"/>
              <a:t>vxlan</a:t>
            </a:r>
            <a:r>
              <a:rPr lang="ru-RU" dirty="0"/>
              <a:t> </a:t>
            </a:r>
            <a:r>
              <a:rPr lang="ru-RU" dirty="0" err="1"/>
              <a:t>vtep</a:t>
            </a:r>
            <a:r>
              <a:rPr lang="ru-RU" dirty="0"/>
              <a:t> </a:t>
            </a:r>
          </a:p>
          <a:p>
            <a:r>
              <a:rPr lang="ru-RU" dirty="0" err="1"/>
              <a:t>Remote</a:t>
            </a:r>
            <a:r>
              <a:rPr lang="ru-RU" dirty="0"/>
              <a:t> VTEPS </a:t>
            </a:r>
            <a:r>
              <a:rPr lang="ru-RU" dirty="0" err="1"/>
              <a:t>for</a:t>
            </a:r>
            <a:r>
              <a:rPr lang="ru-RU" dirty="0"/>
              <a:t> Vxlan1:</a:t>
            </a:r>
          </a:p>
          <a:p>
            <a:endParaRPr lang="ru-RU" dirty="0"/>
          </a:p>
          <a:p>
            <a:r>
              <a:rPr lang="ru-RU" dirty="0"/>
              <a:t>VTEP               </a:t>
            </a:r>
            <a:r>
              <a:rPr lang="ru-RU" dirty="0" err="1"/>
              <a:t>Tunnel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(s)</a:t>
            </a:r>
          </a:p>
          <a:p>
            <a:r>
              <a:rPr lang="ru-RU" dirty="0"/>
              <a:t>------------------ --------------</a:t>
            </a:r>
          </a:p>
          <a:p>
            <a:r>
              <a:rPr lang="ru-RU" dirty="0"/>
              <a:t>10.3.255.180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10.3.255.181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10.3.255.192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endParaRPr lang="ru-RU" dirty="0"/>
          </a:p>
          <a:p>
            <a:r>
              <a:rPr lang="ru-RU" dirty="0" err="1"/>
              <a:t>Total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remote</a:t>
            </a:r>
            <a:r>
              <a:rPr lang="ru-RU" dirty="0"/>
              <a:t> VTEPS:  4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27011" y="3920848"/>
            <a:ext cx="288228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DC2-LEAF1#sh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10.3.255.191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6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355853" y="3871849"/>
            <a:ext cx="314890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DC1-LEAF3#sh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 smtClean="0"/>
              <a:t>flood</a:t>
            </a:r>
            <a:endParaRPr lang="en-US" sz="1200" dirty="0" smtClean="0"/>
          </a:p>
          <a:p>
            <a:r>
              <a:rPr lang="ru-RU" sz="1200" dirty="0"/>
              <a:t>10.3.255.191       </a:t>
            </a:r>
            <a:r>
              <a:rPr lang="ru-RU" sz="1200" dirty="0" err="1" smtClean="0"/>
              <a:t>unicast</a:t>
            </a:r>
            <a:endParaRPr lang="en-US" sz="1200" dirty="0" smtClean="0"/>
          </a:p>
          <a:p>
            <a:r>
              <a:rPr lang="ru-RU" sz="1200" dirty="0" smtClean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</a:t>
            </a:r>
            <a:r>
              <a:rPr lang="en-US" sz="1200" dirty="0" smtClean="0"/>
              <a:t>6</a:t>
            </a:r>
            <a:endParaRPr lang="ru-RU" sz="1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51321" y="3837201"/>
            <a:ext cx="28830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DC2-LEAF2# </a:t>
            </a:r>
            <a:r>
              <a:rPr lang="ru-RU" sz="1200" dirty="0" err="1"/>
              <a:t>sh</a:t>
            </a:r>
            <a:r>
              <a:rPr lang="ru-RU" sz="1200" dirty="0"/>
              <a:t>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10.3.255.190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6</a:t>
            </a:r>
          </a:p>
        </p:txBody>
      </p:sp>
    </p:spTree>
    <p:extLst>
      <p:ext uri="{BB962C8B-B14F-4D97-AF65-F5344CB8AC3E}">
        <p14:creationId xmlns:p14="http://schemas.microsoft.com/office/powerpoint/2010/main" val="149999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IP-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связности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2454" y="1230751"/>
            <a:ext cx="6096000" cy="5101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10.3.11.1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=60 time=95.456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time=16.320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time=19.668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time=17.296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time=18.155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10.3.20.1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time=17.379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time=14.977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time=13.454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time=14.281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time=15.095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10.3.111.1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timeout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time=19.471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time=24.675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time=17.921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time=23.770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10.110.2.1  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time=17.152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time=15.505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time=16.303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time=16.077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time=15.704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65072" y="1218628"/>
            <a:ext cx="6096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10.3.11.1    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time=24.332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time=13.935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time=15.195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time=14.954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time=13.800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10.3.111.1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time=28.533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time=17.456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time=16.395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time=16.517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time=15.769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10.3.120.1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time=24.876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time=15.355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time=17.760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time=15.332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time=24.391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10.110.2.1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time=14.528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time=15.089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time=11.972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time=12.209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time=13.955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8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303" name="Google Shape;303;p29"/>
          <p:cNvSpPr txBox="1"/>
          <p:nvPr/>
        </p:nvSpPr>
        <p:spPr>
          <a:xfrm>
            <a:off x="0" y="371237"/>
            <a:ext cx="12192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stage-clos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08" y="1242874"/>
            <a:ext cx="7721695" cy="561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87043" y="1366152"/>
            <a:ext cx="10925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u="sng" dirty="0">
                <a:latin typeface="Arial" panose="020B0604020202020204" pitchFamily="34" charset="0"/>
                <a:cs typeface="Arial" panose="020B0604020202020204" pitchFamily="34" charset="0"/>
              </a:rPr>
              <a:t>Выводы: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Проверив таблицы маршрутизации,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VxLAN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-туннели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ICMP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-проверку клиентских устройств, убеждаемся, что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распределённые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центры обработки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 функционируют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как внутри своих автономных систем, так и друг с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другом, так и с удаленным центром обработки данных.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Основной задачей проектной работы было закрепление материала, полученного из прошлых лекций и выполненных лабораторных работ, а также изучение работы и построение топологии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MultiPod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распределенных ЦОД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После выполнения всех лабораторных и проектной работы планирую дальше изучать работу больших сетей, в частности углубиться в протокол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BGP, IS-IS.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21" y="3109995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/>
              <a:t>Разработка архитектуры сетей ЦОД с использованием VXLAN\EVPN с целью миграции серверного сегмента из сети с традиционной архитектурой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Ипатов Михаил Михайлович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Инженер 1 кат.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ОИС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АО «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Консист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-ОС»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Уход от классической </a:t>
            </a:r>
            <a:r>
              <a:rPr lang="en-US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tier-3 </a:t>
            </a: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топологии в сегменте ЦОД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447078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Разработка </a:t>
            </a:r>
            <a:r>
              <a:rPr lang="ru-RU" sz="1600" dirty="0"/>
              <a:t>архитектуры сетей ЦОД с использованием </a:t>
            </a:r>
            <a:r>
              <a:rPr lang="ru-RU" sz="1600" dirty="0" smtClean="0"/>
              <a:t>VXLAN\EVPN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447078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Миграция серверного сегмента на новую архитектуру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219387" y="1289297"/>
            <a:ext cx="1170332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отказоустойчивой и масштабируемой 5-stage топологии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для двух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ЦОД ( с возможностью масштабирования)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20945" y="115344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19387" y="2346873"/>
            <a:ext cx="1170332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DCI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interconnection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между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площадками с помощью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super-spine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19387" y="3462712"/>
            <a:ext cx="11703323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Проектирование адресного пространства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219388" y="4436063"/>
            <a:ext cx="1170332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сетевых зон и взаимодействия между ними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219388" y="5409413"/>
            <a:ext cx="1170332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DCI interconnection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между ЦОД разных филиалов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01559" y="22962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20945" y="339916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20945" y="436479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20945" y="52740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765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28474" y="1765336"/>
            <a:ext cx="1156760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OSPF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– для построения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-связанности внутри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(Underlay)</a:t>
            </a:r>
          </a:p>
        </p:txBody>
      </p:sp>
      <p:sp>
        <p:nvSpPr>
          <p:cNvPr id="275" name="Google Shape;275;p27"/>
          <p:cNvSpPr txBox="1"/>
          <p:nvPr/>
        </p:nvSpPr>
        <p:spPr>
          <a:xfrm>
            <a:off x="434768" y="172953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28474" y="3085183"/>
            <a:ext cx="1156760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BGP EVPN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– для построения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Overlay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-сети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поверх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L3 Underlay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28474" y="4456985"/>
            <a:ext cx="11567603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VxLAN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– для построения туннельной связанности между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VTEP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-устройствами и инкапсуляции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L2 Ethernet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UDP-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дейтаграмму (порт 4789) 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L3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-пакет.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434768" y="298751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434768" y="432543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15" y="-221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91596"/>
              </p:ext>
            </p:extLst>
          </p:nvPr>
        </p:nvGraphicFramePr>
        <p:xfrm>
          <a:off x="838200" y="2569346"/>
          <a:ext cx="10486770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10">
                  <a:extLst>
                    <a:ext uri="{9D8B030D-6E8A-4147-A177-3AD203B41FA5}">
                      <a16:colId xmlns:a16="http://schemas.microsoft.com/office/drawing/2014/main" val="2006012696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37622316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1682269831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311571511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96813959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899292133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072160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Gateway / Interface VLAN IP Address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VRF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VNI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6734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10-DataStorage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систем хранения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985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ТАИ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ТАИ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2918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.3.20.0/24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10.3.20.254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30-Back+Front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с веб-серверами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2483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.3.30.0/24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10.3.30.254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40-QA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тестирования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424448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2923" y="1477626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Сетевые зоны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1877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ЦОД ТАИ</a:t>
            </a:r>
            <a:endParaRPr lang="ru-RU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15" y="-221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13922"/>
              </p:ext>
            </p:extLst>
          </p:nvPr>
        </p:nvGraphicFramePr>
        <p:xfrm>
          <a:off x="838200" y="2569346"/>
          <a:ext cx="10486770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10">
                  <a:extLst>
                    <a:ext uri="{9D8B030D-6E8A-4147-A177-3AD203B41FA5}">
                      <a16:colId xmlns:a16="http://schemas.microsoft.com/office/drawing/2014/main" val="2006012696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37622316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1682269831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311571511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96813959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899292133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072160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Gateway / Interface VLAN IP Address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VRF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VNI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6734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10-DataStorage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систем хранения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985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.3.111.0/24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10.3.111.254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ТАИ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ТАИ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2918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.3.120.0/24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10.3.120.254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30-Back+Front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с веб-серверами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2483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.3.130.0/24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10.3.130.254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40-QA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тестирования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424448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2923" y="1477626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Сетевые зоны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18774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ЦОД ОИС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4479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О</a:t>
            </a:r>
            <a:r>
              <a:rPr lang="en-US" sz="32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spf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примере ЦОД ТАИ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73227" y="1550174"/>
            <a:ext cx="21809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DC1-LEAF1</a:t>
            </a:r>
            <a:endParaRPr lang="ru-RU" sz="1100" dirty="0" smtClean="0"/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Ethernet1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mtu</a:t>
            </a:r>
            <a:r>
              <a:rPr lang="ru-RU" sz="1100" dirty="0" smtClean="0"/>
              <a:t> 9120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no</a:t>
            </a:r>
            <a:r>
              <a:rPr lang="ru-RU" sz="1100" dirty="0" smtClean="0"/>
              <a:t> </a:t>
            </a:r>
            <a:r>
              <a:rPr lang="ru-RU" sz="1100" dirty="0" err="1" smtClean="0"/>
              <a:t>switchport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address</a:t>
            </a:r>
            <a:r>
              <a:rPr lang="ru-RU" sz="1100" dirty="0" smtClean="0"/>
              <a:t> 10.3.255.1/31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network</a:t>
            </a:r>
            <a:r>
              <a:rPr lang="ru-RU" sz="1100" dirty="0" smtClean="0"/>
              <a:t> </a:t>
            </a:r>
            <a:r>
              <a:rPr lang="ru-RU" sz="1100" dirty="0" err="1" smtClean="0"/>
              <a:t>point-to-point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area</a:t>
            </a:r>
            <a:r>
              <a:rPr lang="ru-RU" sz="1100" dirty="0" smtClean="0"/>
              <a:t> 0.0.0.0</a:t>
            </a:r>
          </a:p>
          <a:p>
            <a:endParaRPr lang="ru-RU" sz="1100" dirty="0" smtClean="0"/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Ethernet2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mtu</a:t>
            </a:r>
            <a:r>
              <a:rPr lang="ru-RU" sz="1100" dirty="0" smtClean="0"/>
              <a:t> 9120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no</a:t>
            </a:r>
            <a:r>
              <a:rPr lang="ru-RU" sz="1100" dirty="0" smtClean="0"/>
              <a:t> </a:t>
            </a:r>
            <a:r>
              <a:rPr lang="ru-RU" sz="1100" dirty="0" err="1" smtClean="0"/>
              <a:t>switchport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address</a:t>
            </a:r>
            <a:r>
              <a:rPr lang="ru-RU" sz="1100" dirty="0" smtClean="0"/>
              <a:t> 10.3.255.15/31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network</a:t>
            </a:r>
            <a:r>
              <a:rPr lang="ru-RU" sz="1100" dirty="0" smtClean="0"/>
              <a:t> </a:t>
            </a:r>
            <a:r>
              <a:rPr lang="ru-RU" sz="1100" dirty="0" err="1" smtClean="0"/>
              <a:t>point-to-point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area</a:t>
            </a:r>
            <a:r>
              <a:rPr lang="ru-RU" sz="1100" dirty="0" smtClean="0"/>
              <a:t> 0.0.0.0</a:t>
            </a:r>
          </a:p>
          <a:p>
            <a:endParaRPr lang="ru-RU" sz="1100" dirty="0" smtClean="0"/>
          </a:p>
          <a:p>
            <a:r>
              <a:rPr lang="fr-FR" sz="1100" dirty="0" smtClean="0"/>
              <a:t>router ospf 1</a:t>
            </a:r>
          </a:p>
          <a:p>
            <a:r>
              <a:rPr lang="fr-FR" sz="1100" dirty="0" smtClean="0"/>
              <a:t>   router-id 10.3.253.3</a:t>
            </a:r>
          </a:p>
          <a:p>
            <a:r>
              <a:rPr lang="fr-FR" sz="1100" dirty="0" smtClean="0"/>
              <a:t>   max-lsa 12000</a:t>
            </a:r>
            <a:endParaRPr lang="ru-RU" sz="11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131728" y="1550174"/>
            <a:ext cx="21276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DC1-LEAF2</a:t>
            </a:r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</a:t>
            </a:r>
            <a:r>
              <a:rPr lang="ru-RU" sz="1100" dirty="0"/>
              <a:t>Ethernet1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10.3.255.3/31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0.0.0.0</a:t>
            </a:r>
          </a:p>
          <a:p>
            <a:endParaRPr lang="ru-RU" sz="1100" dirty="0"/>
          </a:p>
          <a:p>
            <a:r>
              <a:rPr lang="ru-RU" sz="1100" dirty="0" err="1"/>
              <a:t>interface</a:t>
            </a:r>
            <a:r>
              <a:rPr lang="ru-RU" sz="1100" dirty="0"/>
              <a:t> Ethernet2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10.3.255.17/31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</a:t>
            </a:r>
            <a:r>
              <a:rPr lang="ru-RU" sz="1100" dirty="0" smtClean="0"/>
              <a:t>0.0.0.0</a:t>
            </a:r>
            <a:endParaRPr lang="en-US" sz="1100" dirty="0" smtClean="0"/>
          </a:p>
          <a:p>
            <a:endParaRPr lang="en-US" sz="1100" dirty="0" smtClean="0"/>
          </a:p>
          <a:p>
            <a:r>
              <a:rPr lang="fr-FR" sz="1100" dirty="0"/>
              <a:t>router ospf 1</a:t>
            </a:r>
          </a:p>
          <a:p>
            <a:r>
              <a:rPr lang="fr-FR" sz="1100" dirty="0"/>
              <a:t>   router-id 10.3.253.4</a:t>
            </a:r>
          </a:p>
          <a:p>
            <a:r>
              <a:rPr lang="fr-FR" sz="1100" dirty="0"/>
              <a:t>   max-lsa 12000</a:t>
            </a:r>
            <a:endParaRPr lang="ru-RU" sz="11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436963" y="1532419"/>
            <a:ext cx="23229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DC1-LEAF3</a:t>
            </a:r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</a:t>
            </a:r>
            <a:r>
              <a:rPr lang="ru-RU" sz="1100" dirty="0"/>
              <a:t>Ethernet1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10.3.255.5/31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0.0.0.0</a:t>
            </a:r>
          </a:p>
          <a:p>
            <a:endParaRPr lang="ru-RU" sz="1100" dirty="0"/>
          </a:p>
          <a:p>
            <a:r>
              <a:rPr lang="ru-RU" sz="1100" dirty="0" err="1"/>
              <a:t>interface</a:t>
            </a:r>
            <a:r>
              <a:rPr lang="ru-RU" sz="1100" dirty="0"/>
              <a:t> Ethernet2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10.3.255.19/31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</a:t>
            </a:r>
            <a:r>
              <a:rPr lang="ru-RU" sz="1100" dirty="0" smtClean="0"/>
              <a:t>0.0.0.0</a:t>
            </a:r>
            <a:endParaRPr lang="en-US" sz="1100" dirty="0" smtClean="0"/>
          </a:p>
          <a:p>
            <a:endParaRPr lang="fr-FR" sz="1100" dirty="0" smtClean="0"/>
          </a:p>
          <a:p>
            <a:r>
              <a:rPr lang="fr-FR" sz="1100" dirty="0" smtClean="0"/>
              <a:t>router </a:t>
            </a:r>
            <a:r>
              <a:rPr lang="fr-FR" sz="1100" dirty="0"/>
              <a:t>ospf 1</a:t>
            </a:r>
          </a:p>
          <a:p>
            <a:r>
              <a:rPr lang="fr-FR" sz="1100" dirty="0"/>
              <a:t>   router-id 10.3.253.5</a:t>
            </a:r>
          </a:p>
          <a:p>
            <a:r>
              <a:rPr lang="fr-FR" sz="1100" dirty="0"/>
              <a:t>   max-lsa 12000</a:t>
            </a:r>
            <a:endParaRPr lang="ru-RU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0887" y="1230751"/>
            <a:ext cx="216730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DC1_SpineL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10.3.255.0/31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Ethernet2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10.3.255.2/31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Ethernet3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10.3.255.4/31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Ethernet4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10.3.255.121/31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Ethernet5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10.3.255.133/31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  <a:endParaRPr lang="en-US" sz="900" dirty="0" smtClean="0"/>
          </a:p>
          <a:p>
            <a:r>
              <a:rPr lang="en-US" sz="900" dirty="0" smtClean="0"/>
              <a:t>router </a:t>
            </a:r>
            <a:r>
              <a:rPr lang="en-US" sz="900" dirty="0" err="1" smtClean="0"/>
              <a:t>ospf</a:t>
            </a:r>
            <a:r>
              <a:rPr lang="en-US" sz="900" dirty="0" smtClean="0"/>
              <a:t> 1</a:t>
            </a:r>
          </a:p>
          <a:p>
            <a:r>
              <a:rPr lang="en-US" sz="900" dirty="0" smtClean="0"/>
              <a:t>   router-id 10.3.253.1</a:t>
            </a:r>
          </a:p>
          <a:p>
            <a:r>
              <a:rPr lang="en-US" sz="900" dirty="0" smtClean="0"/>
              <a:t>   passive-interface default</a:t>
            </a:r>
          </a:p>
          <a:p>
            <a:r>
              <a:rPr lang="en-US" sz="900" dirty="0" smtClean="0"/>
              <a:t>   no passive-interface Ethernet1</a:t>
            </a:r>
          </a:p>
          <a:p>
            <a:r>
              <a:rPr lang="en-US" sz="900" dirty="0" smtClean="0"/>
              <a:t>   no passive-interface Ethernet2</a:t>
            </a:r>
          </a:p>
          <a:p>
            <a:r>
              <a:rPr lang="en-US" sz="900" dirty="0" smtClean="0"/>
              <a:t>   no passive-interface Ethernet3</a:t>
            </a:r>
          </a:p>
          <a:p>
            <a:r>
              <a:rPr lang="en-US" sz="900" dirty="0" smtClean="0"/>
              <a:t>   no passive-interface Ethernet4</a:t>
            </a:r>
          </a:p>
          <a:p>
            <a:r>
              <a:rPr lang="en-US" sz="900" dirty="0" smtClean="0"/>
              <a:t>   no passive-interface Ethernet5</a:t>
            </a:r>
          </a:p>
          <a:p>
            <a:r>
              <a:rPr lang="en-US" sz="900" dirty="0" smtClean="0"/>
              <a:t>   max-</a:t>
            </a:r>
            <a:r>
              <a:rPr lang="en-US" sz="900" dirty="0" err="1" smtClean="0"/>
              <a:t>lsa</a:t>
            </a:r>
            <a:r>
              <a:rPr lang="en-US" sz="900" dirty="0" smtClean="0"/>
              <a:t> 12000</a:t>
            </a:r>
            <a:endParaRPr lang="ru-RU" sz="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053701" y="1230751"/>
            <a:ext cx="26307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DC1-SpineR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</a:t>
            </a:r>
            <a:r>
              <a:rPr lang="ru-RU" sz="900" dirty="0"/>
              <a:t>Ethernet1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10.3.255.14/31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Ethernet2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10.3.255.16/31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Ethernet3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10.3.255.18/31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Ethernet4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10.3.255.123/31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Ethernet5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10.3.255.135/31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en-US" sz="900" dirty="0" smtClean="0"/>
          </a:p>
          <a:p>
            <a:r>
              <a:rPr lang="en-US" sz="900" dirty="0"/>
              <a:t>router </a:t>
            </a:r>
            <a:r>
              <a:rPr lang="en-US" sz="900" dirty="0" err="1"/>
              <a:t>ospf</a:t>
            </a:r>
            <a:r>
              <a:rPr lang="en-US" sz="900" dirty="0"/>
              <a:t> 1</a:t>
            </a:r>
          </a:p>
          <a:p>
            <a:r>
              <a:rPr lang="en-US" sz="900" dirty="0"/>
              <a:t>   router-id </a:t>
            </a:r>
            <a:r>
              <a:rPr lang="en-US" sz="900" dirty="0" smtClean="0"/>
              <a:t>10.3.253.2</a:t>
            </a:r>
            <a:endParaRPr lang="en-US" sz="900" dirty="0"/>
          </a:p>
          <a:p>
            <a:r>
              <a:rPr lang="en-US" sz="900" dirty="0"/>
              <a:t>   passive-interface default</a:t>
            </a:r>
          </a:p>
          <a:p>
            <a:r>
              <a:rPr lang="en-US" sz="900" dirty="0"/>
              <a:t>   no passive-interface Ethernet1</a:t>
            </a:r>
          </a:p>
          <a:p>
            <a:r>
              <a:rPr lang="en-US" sz="900" dirty="0"/>
              <a:t>   no passive-interface Ethernet2</a:t>
            </a:r>
          </a:p>
          <a:p>
            <a:r>
              <a:rPr lang="en-US" sz="900" dirty="0"/>
              <a:t>   no passive-interface Ethernet3</a:t>
            </a:r>
          </a:p>
          <a:p>
            <a:r>
              <a:rPr lang="en-US" sz="900" dirty="0"/>
              <a:t>   no passive-interface Ethernet4</a:t>
            </a:r>
          </a:p>
          <a:p>
            <a:r>
              <a:rPr lang="en-US" sz="900" dirty="0"/>
              <a:t>   no passive-interface Ethernet5</a:t>
            </a:r>
          </a:p>
          <a:p>
            <a:r>
              <a:rPr lang="en-US" sz="900" dirty="0"/>
              <a:t>   max-</a:t>
            </a:r>
            <a:r>
              <a:rPr lang="en-US" sz="900" dirty="0" err="1"/>
              <a:t>lsa</a:t>
            </a:r>
            <a:r>
              <a:rPr lang="en-US" sz="900" dirty="0"/>
              <a:t> 12000</a:t>
            </a:r>
            <a:endParaRPr lang="ru-RU" sz="900" dirty="0"/>
          </a:p>
          <a:p>
            <a:endParaRPr lang="en-US" sz="900" dirty="0" smtClean="0"/>
          </a:p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2920763302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1619</Words>
  <Application>Microsoft Office PowerPoint</Application>
  <PresentationFormat>Широкоэкранный</PresentationFormat>
  <Paragraphs>550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Avenir</vt:lpstr>
      <vt:lpstr>Arial</vt:lpstr>
      <vt:lpstr>Times New Roman</vt:lpstr>
      <vt:lpstr>Calibri</vt:lpstr>
      <vt:lpstr>Roboto</vt:lpstr>
      <vt:lpstr>Noto Sans Symbols</vt:lpstr>
      <vt:lpstr>Consolas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Ипатов Михаил</cp:lastModifiedBy>
  <cp:revision>16</cp:revision>
  <dcterms:modified xsi:type="dcterms:W3CDTF">2023-11-26T15:37:24Z</dcterms:modified>
</cp:coreProperties>
</file>